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335F472-F400-489C-9E2A-2DD0EA0CD084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F6AC-E205-4DA0-B187-CDA28F19C71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F472-F400-489C-9E2A-2DD0EA0CD084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F6AC-E205-4DA0-B187-CDA28F19C71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F472-F400-489C-9E2A-2DD0EA0CD084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F6AC-E205-4DA0-B187-CDA28F19C71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F472-F400-489C-9E2A-2DD0EA0CD084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F6AC-E205-4DA0-B187-CDA28F19C71C}" type="slidenum">
              <a:rPr lang="th-TH" smtClean="0"/>
              <a:t>‹#›</a:t>
            </a:fld>
            <a:endParaRPr lang="th-TH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F472-F400-489C-9E2A-2DD0EA0CD084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F6AC-E205-4DA0-B187-CDA28F19C71C}" type="slidenum">
              <a:rPr lang="th-TH" smtClean="0"/>
              <a:t>‹#›</a:t>
            </a:fld>
            <a:endParaRPr lang="th-TH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F472-F400-489C-9E2A-2DD0EA0CD084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F6AC-E205-4DA0-B187-CDA28F19C71C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F472-F400-489C-9E2A-2DD0EA0CD084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F6AC-E205-4DA0-B187-CDA28F19C71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F472-F400-489C-9E2A-2DD0EA0CD084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F6AC-E205-4DA0-B187-CDA28F19C71C}" type="slidenum">
              <a:rPr lang="th-TH" smtClean="0"/>
              <a:t>‹#›</a:t>
            </a:fld>
            <a:endParaRPr lang="th-TH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F472-F400-489C-9E2A-2DD0EA0CD084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F6AC-E205-4DA0-B187-CDA28F19C71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F472-F400-489C-9E2A-2DD0EA0CD084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F6AC-E205-4DA0-B187-CDA28F19C71C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F472-F400-489C-9E2A-2DD0EA0CD084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F6AC-E205-4DA0-B187-CDA28F19C71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335F472-F400-489C-9E2A-2DD0EA0CD084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6E5F6AC-E205-4DA0-B187-CDA28F19C71C}" type="slidenum">
              <a:rPr lang="th-TH" smtClean="0"/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h-TH" sz="4400" dirty="0" smtClean="0"/>
              <a:t>การอ่านออกเสียงร้อยแก้ว</a:t>
            </a:r>
            <a:endParaRPr lang="th-TH" sz="440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sz="3500" dirty="0" smtClean="0"/>
              <a:t>ครูผู้สอน </a:t>
            </a:r>
            <a:r>
              <a:rPr lang="th-TH" sz="3500" smtClean="0"/>
              <a:t>ครูศุกภ</a:t>
            </a:r>
            <a:r>
              <a:rPr lang="th-TH" sz="3500" dirty="0" smtClean="0"/>
              <a:t>ลักษณ์  พุดตาเต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23867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ความหมายร้อยแก้ว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sz="2800" dirty="0" smtClean="0"/>
              <a:t>ร้อยแก้ว หมายถึง ความเรียงที่สละสลวยในรูปแบบการบรรยาย พรรณนา เทศนา สาธก อุปมาโวหาร รวมถึงบทพูด บทสัมภาษณ์ ประกาศหรือข่าวสารต่าง ๆ ดังนั้น ร้อยแก้วจึงเป็นความเรียงที่เรียบเรียงขึ้นโดยไม่มีการบังคับสัมผัส</a:t>
            </a:r>
            <a:r>
              <a:rPr lang="th-TH" sz="2800" dirty="0" err="1" smtClean="0"/>
              <a:t>ฉันท</a:t>
            </a:r>
            <a:r>
              <a:rPr lang="th-TH" sz="2800" dirty="0" smtClean="0"/>
              <a:t>ลักษณ์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274871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การอ่านออกเสียงร้อยแก้ว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371600" y="2204864"/>
            <a:ext cx="6400800" cy="3672408"/>
          </a:xfrm>
        </p:spPr>
        <p:txBody>
          <a:bodyPr>
            <a:normAutofit fontScale="85000" lnSpcReduction="20000"/>
          </a:bodyPr>
          <a:lstStyle/>
          <a:p>
            <a:r>
              <a:rPr lang="th-TH" sz="2800" dirty="0" smtClean="0"/>
              <a:t>การอ่านออกเสียงร้อยแก้ว หมายถึง การอ่านหนังสือโดยการที่ผู้อ่านเปล่งเสียงออกมาดัง ๆ ในขณะที่อ่าน โดยมีจุดมุ่งหมายที่แตกต่างกัน เช่น เพื่อถ่ายทอดความรู้  เพื่อสร้างความบันเทิง  และความพอใจ  ซึ่งการออกเสียงในแต่ละครั้งมีจุดมุ่งหมายหลาย ๆ ประการรวมกัน หรือมีจุดมุ่งหมายเฉพาะ เช่น  การอ่าน</a:t>
            </a:r>
            <a:r>
              <a:rPr lang="th-TH" sz="2800" dirty="0" err="1" smtClean="0"/>
              <a:t>ประการศ</a:t>
            </a:r>
            <a:r>
              <a:rPr lang="th-TH" sz="2800" dirty="0" smtClean="0"/>
              <a:t>  การอ่านรายงาน  แถลงการณ์ ฯลฯ ผู้อ่านต้องคำนึงการอ่านให้ถูกต้องตามอักขรวิธี การใช้น้ำเสียงและลีลาในการอ่านให้สอดคล้องเหมาะสมกับเรื่องและควรปฏิบัติอย่างสม่ำเสมอ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418478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๑. แนวทางการอานออกเสียงร้อยแก้วเบื้องต้น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27584" y="2276872"/>
            <a:ext cx="7416824" cy="3456384"/>
          </a:xfrm>
        </p:spPr>
        <p:txBody>
          <a:bodyPr>
            <a:normAutofit fontScale="92500" lnSpcReduction="20000"/>
          </a:bodyPr>
          <a:lstStyle/>
          <a:p>
            <a:r>
              <a:rPr lang="th-TH" sz="2400" dirty="0" smtClean="0"/>
              <a:t>ผู้อ่านต้องอ่านให้ถูกอักขรวิธีในภาษา ทั้งภาษาไทยและภาษาที่ยืมมาจากภาษาอื่น ๆ</a:t>
            </a:r>
          </a:p>
          <a:p>
            <a:r>
              <a:rPr lang="th-TH" sz="2400" dirty="0" smtClean="0"/>
              <a:t>ผู้อ่านต้องมีสมาธิและความมั่นใจในการอ่าน ไม่อ่านผิด อ่านเติม ขณะอ่านต้องควบคุมสายตาให้ไล่ไปตามตัวอักษรทุกตัว อ่านจากซ้ายไปขวาด้วยความรวดเร็ว</a:t>
            </a:r>
          </a:p>
          <a:p>
            <a:r>
              <a:rPr lang="th-TH" sz="2400" dirty="0" smtClean="0"/>
              <a:t>ผู้อ่านควรให้เสียงพูด โดยเน้นเสียงหนักเบา สูง ต่ำ รวมทั้งพิจารณาเนื้อความ </a:t>
            </a:r>
            <a:r>
              <a:rPr lang="th-TH" sz="2400" dirty="0" err="1" smtClean="0"/>
              <a:t>ช่น</a:t>
            </a:r>
            <a:r>
              <a:rPr lang="th-TH" sz="2400" dirty="0" smtClean="0"/>
              <a:t> ตื่นเต้น โกรธ ผิดหวัง ฯลฯ ใช้น้ำเสียงให้เหมาะสมกับเนื้อหา</a:t>
            </a:r>
          </a:p>
          <a:p>
            <a:pPr indent="0">
              <a:buNone/>
            </a:pPr>
            <a:r>
              <a:rPr lang="th-TH" sz="2400" dirty="0" smtClean="0"/>
              <a:t>ผู้อ่านต้องให้เสียงดังพอสมควร ไม่ตะโกนหรือแผ่วเบาจนเกินไป จะทำให้ผู้ฟังเกิดความรำคาญหรือไม่สนใจ</a:t>
            </a:r>
          </a:p>
          <a:p>
            <a:pPr indent="0">
              <a:buNone/>
            </a:pPr>
            <a:endParaRPr lang="th-TH" sz="2400" dirty="0" smtClean="0"/>
          </a:p>
          <a:p>
            <a:endParaRPr lang="th-TH" sz="2400" dirty="0" smtClean="0"/>
          </a:p>
          <a:p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24471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27584" y="1340768"/>
            <a:ext cx="7488832" cy="685800"/>
          </a:xfrm>
        </p:spPr>
        <p:txBody>
          <a:bodyPr>
            <a:normAutofit fontScale="90000"/>
          </a:bodyPr>
          <a:lstStyle/>
          <a:p>
            <a:r>
              <a:rPr lang="th-TH" dirty="0"/>
              <a:t>๑. แนวทางการอานออกเสียงร้อยแก้ว</a:t>
            </a:r>
            <a:r>
              <a:rPr lang="th-TH" dirty="0" smtClean="0"/>
              <a:t>เบื้องต้น(ต่อ)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55576" y="2276872"/>
            <a:ext cx="7632848" cy="3528392"/>
          </a:xfrm>
        </p:spPr>
        <p:txBody>
          <a:bodyPr>
            <a:normAutofit lnSpcReduction="10000"/>
          </a:bodyPr>
          <a:lstStyle/>
          <a:p>
            <a:r>
              <a:rPr lang="th-TH" sz="2400" dirty="0" smtClean="0"/>
              <a:t>เมื่ออ่านจบย่อหน้าหนึ่งควรผ่อนลมหายใจ และเมื่อขึ้นย่อหน้าใหม่ควรเน้นเสียงและทอดเสียงให้ช้าลงกว่าปกติเพื่อดึงดูดความสนใจจากผู้ฟัง</a:t>
            </a:r>
          </a:p>
          <a:p>
            <a:r>
              <a:rPr lang="th-TH" sz="2400" dirty="0" smtClean="0"/>
              <a:t>อ่านให้ถูกจังหวะวรรคตอน ต้องการให้จบคำและได้ใจความ ถ้าเป็นคำยาวหรือคำหลายพยางค์ ไม่ควรหยุดกลางคำหรือตัดประโยคจนเสียความ</a:t>
            </a:r>
          </a:p>
          <a:p>
            <a:r>
              <a:rPr lang="th-TH" sz="2400" dirty="0" smtClean="0"/>
              <a:t>รู้จักเน้นคำที่สำคัญและคำที่ต้องการเพื่อให้เกิด</a:t>
            </a:r>
            <a:r>
              <a:rPr lang="th-TH" sz="2400" dirty="0" err="1" smtClean="0"/>
              <a:t>จินต</a:t>
            </a:r>
            <a:r>
              <a:rPr lang="th-TH" sz="2400" dirty="0" smtClean="0"/>
              <a:t>ภาพตามที่ต้องการ</a:t>
            </a:r>
          </a:p>
          <a:p>
            <a:r>
              <a:rPr lang="th-TH" sz="2400" dirty="0" smtClean="0"/>
              <a:t>เมื่ออ่านคำที่มีเครื่องหมายวรรคตอนกำกับ  ควรอ่านให้ถูกต้องตามหลักภาษา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062942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55576" y="1295400"/>
            <a:ext cx="7776864" cy="685800"/>
          </a:xfrm>
        </p:spPr>
        <p:txBody>
          <a:bodyPr/>
          <a:lstStyle/>
          <a:p>
            <a:r>
              <a:rPr lang="th-TH" dirty="0" smtClean="0"/>
              <a:t>๒. การอ่านออกเสียงบทร้อยแก้วประเภทบทความ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55576" y="2276872"/>
            <a:ext cx="7632848" cy="3816424"/>
          </a:xfrm>
        </p:spPr>
        <p:txBody>
          <a:bodyPr>
            <a:normAutofit/>
          </a:bodyPr>
          <a:lstStyle/>
          <a:p>
            <a:r>
              <a:rPr lang="th-TH" sz="2400" dirty="0" smtClean="0"/>
              <a:t>การอ่านบทความทั่วไป </a:t>
            </a:r>
          </a:p>
          <a:p>
            <a:pPr lvl="1"/>
            <a:r>
              <a:rPr lang="th-TH" sz="2200" dirty="0" smtClean="0"/>
              <a:t>บทความ คือ ความเรียงที่ผู้เขียนนำเสนอข้อเท็จจริงเกี่ยวกับเรื่องราวหรือองค์ความรู้ต่าง ๆ สู่ผู้อ่าน ซึ่งอาจมีการแสดงทรรศนะ หรือ ความคิดเห็นของผู้เขียน บทความมีหลายประเภท เช่น บทความวิชาการ บทความท่องเที่ยว เป็นต้น </a:t>
            </a:r>
            <a:endParaRPr lang="th-TH" sz="2200" dirty="0"/>
          </a:p>
          <a:p>
            <a:r>
              <a:rPr lang="th-TH" sz="2400" dirty="0" smtClean="0"/>
              <a:t> การอ่านบทความปกิณกะ</a:t>
            </a:r>
          </a:p>
          <a:p>
            <a:pPr lvl="1"/>
            <a:r>
              <a:rPr lang="th-TH" sz="2000" dirty="0"/>
              <a:t>บทความ</a:t>
            </a:r>
            <a:r>
              <a:rPr lang="th-TH" sz="2000" dirty="0" smtClean="0"/>
              <a:t>ปกิณกะ หมายถึง บทความทั่วไป บทความเบ็ดเตล็ด ซึ่งบทความในลักษณะนี้อาจมี</a:t>
            </a:r>
            <a:r>
              <a:rPr lang="th-TH" sz="2000" dirty="0" err="1" smtClean="0"/>
              <a:t>สาระประโยชน์</a:t>
            </a:r>
            <a:r>
              <a:rPr lang="th-TH" sz="2000" dirty="0" smtClean="0"/>
              <a:t>แฝงอยู่ ซึ่งนักเรียนสามารถอ่านบทความปกิณกะได้จากเว็บไซต์ต่าง ๆ หรือหนังสือรวบรวมบทความ</a:t>
            </a:r>
            <a:endParaRPr lang="th-TH" sz="2000" dirty="0"/>
          </a:p>
          <a:p>
            <a:pPr lvl="1"/>
            <a:endParaRPr lang="th-TH" sz="2000" dirty="0"/>
          </a:p>
          <a:p>
            <a:pPr lvl="1"/>
            <a:endParaRPr lang="th-TH" sz="2200" dirty="0"/>
          </a:p>
        </p:txBody>
      </p:sp>
    </p:spTree>
    <p:extLst>
      <p:ext uri="{BB962C8B-B14F-4D97-AF65-F5344CB8AC3E}">
        <p14:creationId xmlns:p14="http://schemas.microsoft.com/office/powerpoint/2010/main" val="4100481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สวัสดีค่ะ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331640" y="2420888"/>
            <a:ext cx="6400800" cy="3048001"/>
          </a:xfrm>
        </p:spPr>
        <p:txBody>
          <a:bodyPr/>
          <a:lstStyle/>
          <a:p>
            <a:pPr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979482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แฟชั่น">
  <a:themeElements>
    <a:clrScheme name="กำหนดเอง 2">
      <a:dk1>
        <a:srgbClr val="548DD4"/>
      </a:dk1>
      <a:lt1>
        <a:sysClr val="window" lastClr="FFFFFF"/>
      </a:lt1>
      <a:dk2>
        <a:srgbClr val="B8CCE4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หูกระต่ายสีด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แฟชั่น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52</TotalTime>
  <Words>467</Words>
  <Application>Microsoft Office PowerPoint</Application>
  <PresentationFormat>นำเสนอทางหน้าจอ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7</vt:i4>
      </vt:variant>
    </vt:vector>
  </HeadingPairs>
  <TitlesOfParts>
    <vt:vector size="8" baseType="lpstr">
      <vt:lpstr>แฟชั่น</vt:lpstr>
      <vt:lpstr>การอ่านออกเสียงร้อยแก้ว</vt:lpstr>
      <vt:lpstr>ความหมายร้อยแก้ว</vt:lpstr>
      <vt:lpstr>การอ่านออกเสียงร้อยแก้ว</vt:lpstr>
      <vt:lpstr>๑. แนวทางการอานออกเสียงร้อยแก้วเบื้องต้น</vt:lpstr>
      <vt:lpstr>๑. แนวทางการอานออกเสียงร้อยแก้วเบื้องต้น(ต่อ)</vt:lpstr>
      <vt:lpstr>๒. การอ่านออกเสียงบทร้อยแก้วประเภทบทความ</vt:lpstr>
      <vt:lpstr>สวัสดีค่ะ</vt:lpstr>
    </vt:vector>
  </TitlesOfParts>
  <Company>www.easyosteam.com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การอ่านออกเสียงร้อยแก้ว</dc:title>
  <dc:creator>KKD Windows7 V.11_x64</dc:creator>
  <cp:lastModifiedBy>KKD Windows7 V.11_x64</cp:lastModifiedBy>
  <cp:revision>6</cp:revision>
  <dcterms:created xsi:type="dcterms:W3CDTF">2020-06-19T03:15:23Z</dcterms:created>
  <dcterms:modified xsi:type="dcterms:W3CDTF">2020-06-19T04:07:44Z</dcterms:modified>
</cp:coreProperties>
</file>