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62" r:id="rId4"/>
    <p:sldId id="259" r:id="rId5"/>
    <p:sldId id="264" r:id="rId6"/>
    <p:sldId id="270" r:id="rId7"/>
    <p:sldId id="271" r:id="rId8"/>
    <p:sldId id="330" r:id="rId9"/>
    <p:sldId id="309" r:id="rId10"/>
    <p:sldId id="310" r:id="rId11"/>
    <p:sldId id="312" r:id="rId12"/>
    <p:sldId id="314" r:id="rId13"/>
    <p:sldId id="331" r:id="rId14"/>
    <p:sldId id="313" r:id="rId15"/>
    <p:sldId id="315" r:id="rId16"/>
    <p:sldId id="319" r:id="rId17"/>
    <p:sldId id="316" r:id="rId18"/>
    <p:sldId id="318" r:id="rId19"/>
    <p:sldId id="320" r:id="rId20"/>
    <p:sldId id="321" r:id="rId21"/>
    <p:sldId id="322" r:id="rId22"/>
    <p:sldId id="325" r:id="rId23"/>
    <p:sldId id="327" r:id="rId24"/>
    <p:sldId id="326" r:id="rId25"/>
    <p:sldId id="328" r:id="rId26"/>
    <p:sldId id="329" r:id="rId2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ลักษณะสีอ่อน 1 - เน้น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91E26-18BF-43A7-B137-9031E8221791}" type="datetimeFigureOut">
              <a:rPr lang="th-TH" smtClean="0"/>
              <a:t>30/08/64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F7682-8FC2-40B9-9C7A-CBFAF904C9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16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F7682-8FC2-40B9-9C7A-CBFAF904C999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6288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F7682-8FC2-40B9-9C7A-CBFAF904C999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6288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F7682-8FC2-40B9-9C7A-CBFAF904C999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987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30/08/64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715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30/08/64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125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30/08/64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097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30/08/64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430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30/08/64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894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30/08/64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9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30/08/64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1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30/08/64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764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30/08/64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957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30/08/64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487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25EE-3EE4-4CE3-BDF7-63B3FAF2ED75}" type="datetimeFigureOut">
              <a:rPr lang="th-TH" smtClean="0"/>
              <a:t>30/08/64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796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B25EE-3EE4-4CE3-BDF7-63B3FAF2ED75}" type="datetimeFigureOut">
              <a:rPr lang="th-TH" smtClean="0"/>
              <a:t>30/08/64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0BCB5-D883-43E2-9F1E-611E73336A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81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-36157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7375077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764704"/>
            <a:ext cx="6804603" cy="37856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รายวิชา วิทยาศาสตร์  </a:t>
            </a:r>
          </a:p>
          <a:p>
            <a:pPr algn="ctr"/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รหัสวิชา ว21101  </a:t>
            </a:r>
          </a:p>
          <a:p>
            <a:pPr algn="ctr"/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ชั้น</a:t>
            </a:r>
            <a:r>
              <a:rPr lang="th-TH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มัธยมศึกษาปีที่ </a:t>
            </a:r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  </a:t>
            </a:r>
          </a:p>
          <a:p>
            <a:pPr algn="ctr"/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หน่วยที่ </a:t>
            </a: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หน่วยพื้นฐานของสิ่งมีชีวิต</a:t>
            </a:r>
            <a:endParaRPr lang="th-TH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3621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948264" y="1381053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คำบรรยายภาพแบบเมฆ 6"/>
          <p:cNvSpPr/>
          <p:nvPr/>
        </p:nvSpPr>
        <p:spPr>
          <a:xfrm>
            <a:off x="2339753" y="980728"/>
            <a:ext cx="4608512" cy="2664296"/>
          </a:xfrm>
          <a:prstGeom prst="cloudCallout">
            <a:avLst>
              <a:gd name="adj1" fmla="val 53912"/>
              <a:gd name="adj2" fmla="val 180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ตัวอย่างการแพร่ในชีวิตประจำวัน  ได้แก่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6973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876256" y="1412776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2736304" cy="242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09562"/>
            <a:ext cx="3312368" cy="234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93" y="3645024"/>
            <a:ext cx="24193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คำบรรยายภาพแบบสี่เหลี่ยมมุมมน 1"/>
          <p:cNvSpPr/>
          <p:nvPr/>
        </p:nvSpPr>
        <p:spPr>
          <a:xfrm>
            <a:off x="4283968" y="3459413"/>
            <a:ext cx="2448272" cy="880936"/>
          </a:xfrm>
          <a:prstGeom prst="wedgeRoundRectCallout">
            <a:avLst>
              <a:gd name="adj1" fmla="val -74685"/>
              <a:gd name="adj2" fmla="val 3353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การแพร่ของสีน้ำในน้ำ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973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948264" y="1412776"/>
            <a:ext cx="1944216" cy="345638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คำบรรยายภาพแบบวงรี 1"/>
          <p:cNvSpPr/>
          <p:nvPr/>
        </p:nvSpPr>
        <p:spPr>
          <a:xfrm>
            <a:off x="4788024" y="728700"/>
            <a:ext cx="2808312" cy="1368152"/>
          </a:xfrm>
          <a:prstGeom prst="wedgeEllipseCallout">
            <a:avLst>
              <a:gd name="adj1" fmla="val 49451"/>
              <a:gd name="adj2" fmla="val 564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การแพร่ในเซลล์พืชครับ</a:t>
            </a:r>
            <a:endParaRPr lang="th-TH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42" y="1790307"/>
            <a:ext cx="612068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3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948264" y="1412776"/>
            <a:ext cx="1944216" cy="345638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คำบรรยายภาพแบบวงรี 1"/>
          <p:cNvSpPr/>
          <p:nvPr/>
        </p:nvSpPr>
        <p:spPr>
          <a:xfrm>
            <a:off x="4788024" y="728700"/>
            <a:ext cx="2808312" cy="1368152"/>
          </a:xfrm>
          <a:prstGeom prst="wedgeEllipseCallout">
            <a:avLst>
              <a:gd name="adj1" fmla="val 49451"/>
              <a:gd name="adj2" fmla="val 564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การแพร่ในเซลล์สัตว์ครับ</a:t>
            </a:r>
            <a:endParaRPr lang="th-TH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1927"/>
            <a:ext cx="4845977" cy="30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1547664" y="3459413"/>
            <a:ext cx="5760640" cy="14817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dirty="0"/>
              <a:t>การแพร่</a:t>
            </a:r>
            <a:r>
              <a:rPr lang="th-TH" b="1" dirty="0" smtClean="0"/>
              <a:t>ของแก๊ส</a:t>
            </a:r>
            <a:r>
              <a:rPr lang="th-TH" b="1" dirty="0"/>
              <a:t>ใน</a:t>
            </a:r>
            <a:r>
              <a:rPr lang="th-TH" b="1" dirty="0" smtClean="0"/>
              <a:t>ปอด  โดยแก๊สอกซิเจนจะแพร่จากปอดไปเส้นเลือด แต่แก๊สคาร์บอนไดออกไซด์จะแพร่จากเส้นเลือดเข้าสู่ปอด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08245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180528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475656" y="1412776"/>
            <a:ext cx="5256584" cy="20882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การ</a:t>
            </a:r>
            <a:r>
              <a:rPr lang="th-TH" b="1" dirty="0" err="1" smtClean="0">
                <a:latin typeface="05_ZZ Death Note 1.0" pitchFamily="2" charset="0"/>
                <a:cs typeface="05_ZZ Death Note 1.0" pitchFamily="2" charset="0"/>
              </a:rPr>
              <a:t>ออสโมซิส</a:t>
            </a:r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  </a:t>
            </a:r>
            <a:r>
              <a:rPr lang="en-US" b="1" dirty="0" smtClean="0">
                <a:latin typeface="05_ZZ Death Note 1.0" pitchFamily="2" charset="0"/>
                <a:cs typeface="05_ZZ Death Note 1.0" pitchFamily="2" charset="0"/>
              </a:rPr>
              <a:t>(Osmosis)</a:t>
            </a:r>
            <a:endParaRPr lang="en-US" b="1" dirty="0">
              <a:latin typeface="05_ZZ Death Note 1.0" pitchFamily="2" charset="0"/>
              <a:cs typeface="05_ZZ Death Note 1.0" pitchFamily="2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17138" y="1412776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73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32240" y="1196752"/>
            <a:ext cx="1944216" cy="345638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คำบรรยายภาพแบบวงรี 2"/>
          <p:cNvSpPr/>
          <p:nvPr/>
        </p:nvSpPr>
        <p:spPr>
          <a:xfrm>
            <a:off x="1331640" y="980728"/>
            <a:ext cx="4176464" cy="3672408"/>
          </a:xfrm>
          <a:prstGeom prst="wedgeEllipseCallout">
            <a:avLst>
              <a:gd name="adj1" fmla="val 87619"/>
              <a:gd name="adj2" fmla="val 18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นักเรียนไปดูคลิปการทดสองเรื่องการ</a:t>
            </a:r>
            <a:r>
              <a:rPr lang="th-TH" dirty="0" err="1" smtClean="0"/>
              <a:t>ออสโมซิส</a:t>
            </a:r>
            <a:r>
              <a:rPr lang="th-TH" dirty="0" smtClean="0"/>
              <a:t>  จากจาดเว็บไซด์นี้นะครับ</a:t>
            </a:r>
          </a:p>
          <a:p>
            <a:pPr algn="ctr"/>
            <a:r>
              <a:rPr lang="en-US" dirty="0"/>
              <a:t>https://www.youtube.com/watch?v=x_Vtl6XVG0M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973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58880" y="1268760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5787280" cy="291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คำบรรยายภาพแบบสี่เหลี่ยมมุมมน 1"/>
          <p:cNvSpPr/>
          <p:nvPr/>
        </p:nvSpPr>
        <p:spPr>
          <a:xfrm>
            <a:off x="1547664" y="1052736"/>
            <a:ext cx="5400600" cy="936104"/>
          </a:xfrm>
          <a:prstGeom prst="wedgeRoundRectCallout">
            <a:avLst>
              <a:gd name="adj1" fmla="val 55949"/>
              <a:gd name="adj2" fmla="val 8067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การทดลงกา</a:t>
            </a:r>
            <a:r>
              <a:rPr lang="th-TH" b="1" dirty="0" err="1" smtClean="0"/>
              <a:t>รออส</a:t>
            </a:r>
            <a:r>
              <a:rPr lang="th-TH" b="1" dirty="0" smtClean="0"/>
              <a:t>โม</a:t>
            </a:r>
            <a:r>
              <a:rPr lang="th-TH" b="1" dirty="0" err="1" smtClean="0"/>
              <a:t>ซิส</a:t>
            </a:r>
            <a:r>
              <a:rPr lang="th-TH" b="1" dirty="0" smtClean="0"/>
              <a:t>  น้ำเคลื่อนที่เข้าไปในไข่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8006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876256" y="1217712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87833"/>
            <a:ext cx="3937052" cy="261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คำบรรยายภาพแบบสี่เหลี่ยมมุมมน 1"/>
          <p:cNvSpPr/>
          <p:nvPr/>
        </p:nvSpPr>
        <p:spPr>
          <a:xfrm>
            <a:off x="1547664" y="3933056"/>
            <a:ext cx="5472608" cy="1008112"/>
          </a:xfrm>
          <a:prstGeom prst="wedgeRoundRectCallout">
            <a:avLst>
              <a:gd name="adj1" fmla="val 51442"/>
              <a:gd name="adj2" fmla="val -11574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จะเห็นว่าโมเลกุลของน้ำจะเคลื่อนที่ผ่านเยื่อเลือกผ่าน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973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30815" y="908720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6048672" cy="370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6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58880" y="1268760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5760639" cy="354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9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6208" y="548679"/>
            <a:ext cx="8229600" cy="324036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6000" b="1" dirty="0" smtClean="0"/>
              <a:t/>
            </a:r>
            <a:br>
              <a:rPr lang="th-TH" sz="6000" b="1" dirty="0" smtClean="0"/>
            </a:br>
            <a:r>
              <a:rPr lang="th-TH" sz="6000" b="1" dirty="0" smtClean="0"/>
              <a:t>บทที่</a:t>
            </a:r>
            <a:r>
              <a:rPr lang="en-US" sz="6000" b="1" dirty="0" smtClean="0"/>
              <a:t>  2</a:t>
            </a:r>
            <a:r>
              <a:rPr lang="th-TH" sz="6000" b="1" dirty="0" smtClean="0"/>
              <a:t/>
            </a:r>
            <a:br>
              <a:rPr lang="th-TH" sz="6000" b="1" dirty="0" smtClean="0"/>
            </a:br>
            <a:r>
              <a:rPr lang="th-TH" sz="6000" b="1" dirty="0" smtClean="0"/>
              <a:t>การลำเลียงสารเข้าออกเซลล์</a:t>
            </a:r>
            <a:endParaRPr lang="th-TH" sz="6000" b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3714030"/>
            <a:ext cx="8856984" cy="270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618446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40885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58880" y="1268760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58585"/>
            <a:ext cx="6416204" cy="306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9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58880" y="1268760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58249"/>
            <a:ext cx="6219328" cy="307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9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58880" y="1268760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95535"/>
            <a:ext cx="6309113" cy="316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9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58880" y="1268760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คำบรรยายภาพแบบสี่เหลี่ยมมุมมน 1"/>
          <p:cNvSpPr/>
          <p:nvPr/>
        </p:nvSpPr>
        <p:spPr>
          <a:xfrm>
            <a:off x="1403648" y="1268760"/>
            <a:ext cx="5211216" cy="3672408"/>
          </a:xfrm>
          <a:prstGeom prst="wedgeRoundRectCallout">
            <a:avLst>
              <a:gd name="adj1" fmla="val 60576"/>
              <a:gd name="adj2" fmla="val 75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ความเข้มขันของสารละลายที่มีผลต่อการเปลี่ยนแปลงของเซลล์  แบ่งเป็น 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  </a:t>
            </a:r>
            <a:r>
              <a:rPr lang="th-TH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รูปแบบ  ดังนี้</a:t>
            </a:r>
          </a:p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 </a:t>
            </a:r>
            <a:r>
              <a:rPr lang="th-TH" b="1" dirty="0"/>
              <a:t>สารละลายที่มีความเข้มข้นน้อยกว่าเซลล์</a:t>
            </a:r>
            <a:endParaRPr lang="th-TH" dirty="0"/>
          </a:p>
          <a:p>
            <a:r>
              <a:rPr lang="en-US" b="1" dirty="0"/>
              <a:t>(Hypotonic solution</a:t>
            </a:r>
            <a:r>
              <a:rPr lang="en-US" b="1" dirty="0" smtClean="0"/>
              <a:t>)</a:t>
            </a:r>
          </a:p>
          <a:p>
            <a:r>
              <a:rPr lang="th-TH" b="1" dirty="0"/>
              <a:t>2. สารละลายที่มีความเข้มข้นมากกว่าเซลล์</a:t>
            </a:r>
            <a:endParaRPr lang="th-TH" dirty="0"/>
          </a:p>
          <a:p>
            <a:r>
              <a:rPr lang="en-US" b="1" dirty="0"/>
              <a:t>(Hypertonic solution</a:t>
            </a:r>
            <a:r>
              <a:rPr lang="en-US" b="1" dirty="0" smtClean="0"/>
              <a:t>)</a:t>
            </a:r>
          </a:p>
          <a:p>
            <a:r>
              <a:rPr lang="th-TH" b="1" dirty="0"/>
              <a:t>สารละลายที่มีความเข้มข้นเท่ากัน</a:t>
            </a:r>
            <a:endParaRPr lang="th-TH" dirty="0"/>
          </a:p>
          <a:p>
            <a:r>
              <a:rPr lang="en-US" b="1" dirty="0"/>
              <a:t>(Isotonic solution)</a:t>
            </a:r>
            <a:endParaRPr lang="en-US" b="1" dirty="0" smtClean="0"/>
          </a:p>
          <a:p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49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58880" y="1268760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12543"/>
            <a:ext cx="6984776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คำบรรยายภาพแบบสี่เหลี่ยมมุมมน 5"/>
          <p:cNvSpPr/>
          <p:nvPr/>
        </p:nvSpPr>
        <p:spPr>
          <a:xfrm>
            <a:off x="323528" y="1052736"/>
            <a:ext cx="1944216" cy="1584176"/>
          </a:xfrm>
          <a:prstGeom prst="wedgeRoundRectCallout">
            <a:avLst>
              <a:gd name="adj1" fmla="val -1692"/>
              <a:gd name="adj2" fmla="val 668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สารความเข้มข้นเท่ากับเซลล์</a:t>
            </a:r>
            <a:endParaRPr lang="th-TH" b="1" dirty="0"/>
          </a:p>
        </p:txBody>
      </p:sp>
      <p:sp>
        <p:nvSpPr>
          <p:cNvPr id="12" name="คำบรรยายภาพแบบสี่เหลี่ยมมุมมน 11"/>
          <p:cNvSpPr/>
          <p:nvPr/>
        </p:nvSpPr>
        <p:spPr>
          <a:xfrm>
            <a:off x="2635277" y="1052736"/>
            <a:ext cx="1944216" cy="1584176"/>
          </a:xfrm>
          <a:prstGeom prst="wedgeRoundRectCallout">
            <a:avLst>
              <a:gd name="adj1" fmla="val -1692"/>
              <a:gd name="adj2" fmla="val 668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สารความเข้มข้นน้อยกว่าเซลล์</a:t>
            </a:r>
            <a:endParaRPr lang="th-TH" b="1" dirty="0"/>
          </a:p>
        </p:txBody>
      </p:sp>
      <p:sp>
        <p:nvSpPr>
          <p:cNvPr id="13" name="คำบรรยายภาพแบบสี่เหลี่ยมมุมมน 12"/>
          <p:cNvSpPr/>
          <p:nvPr/>
        </p:nvSpPr>
        <p:spPr>
          <a:xfrm>
            <a:off x="5076056" y="836712"/>
            <a:ext cx="2160240" cy="1584176"/>
          </a:xfrm>
          <a:prstGeom prst="wedgeRoundRectCallout">
            <a:avLst>
              <a:gd name="adj1" fmla="val -1692"/>
              <a:gd name="adj2" fmla="val 668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สารความเข้มข้นมากกว่าเซลล์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0249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58880" y="1268760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04" y="1590327"/>
            <a:ext cx="6192688" cy="373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คำบรรยายภาพแบบสี่เหลี่ยมมุมมน 1"/>
          <p:cNvSpPr/>
          <p:nvPr/>
        </p:nvSpPr>
        <p:spPr>
          <a:xfrm>
            <a:off x="1547664" y="836712"/>
            <a:ext cx="5616624" cy="753615"/>
          </a:xfrm>
          <a:prstGeom prst="wedgeRoundRectCallout">
            <a:avLst>
              <a:gd name="adj1" fmla="val 55078"/>
              <a:gd name="adj2" fmla="val 8366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ทิศทางการ</a:t>
            </a:r>
            <a:r>
              <a:rPr lang="th-TH" b="1" dirty="0" err="1" smtClean="0"/>
              <a:t>อออส</a:t>
            </a:r>
            <a:r>
              <a:rPr lang="th-TH" b="1" dirty="0" smtClean="0"/>
              <a:t>โมซิ</a:t>
            </a:r>
            <a:r>
              <a:rPr lang="th-TH" b="1" dirty="0" err="1" smtClean="0"/>
              <a:t>ลของ</a:t>
            </a:r>
            <a:r>
              <a:rPr lang="th-TH" b="1" dirty="0" smtClean="0"/>
              <a:t>สาร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0249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020272" y="1268760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คำบรรยายภาพแบบสี่เหลี่ยมมุมมน 1"/>
          <p:cNvSpPr/>
          <p:nvPr/>
        </p:nvSpPr>
        <p:spPr>
          <a:xfrm>
            <a:off x="1907704" y="1556792"/>
            <a:ext cx="3960440" cy="2736304"/>
          </a:xfrm>
          <a:prstGeom prst="wedgeRoundRectCallout">
            <a:avLst>
              <a:gd name="adj1" fmla="val 75279"/>
              <a:gd name="adj2" fmla="val -1793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ให้นักเรียนศึกษาให้เข้าใจและทำกิจกรรมที่  </a:t>
            </a:r>
            <a:r>
              <a:rPr lang="en-US" b="1" dirty="0" smtClean="0"/>
              <a:t>2  </a:t>
            </a:r>
            <a:r>
              <a:rPr lang="th-TH" b="1" dirty="0" smtClean="0"/>
              <a:t>ครับ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0249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20636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1047378"/>
            <a:ext cx="1550259" cy="238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คำบรรยายภาพแบบเมฆ 1"/>
          <p:cNvSpPr/>
          <p:nvPr/>
        </p:nvSpPr>
        <p:spPr>
          <a:xfrm>
            <a:off x="314470" y="260648"/>
            <a:ext cx="5554069" cy="1440160"/>
          </a:xfrm>
          <a:prstGeom prst="cloudCallout">
            <a:avLst>
              <a:gd name="adj1" fmla="val 57493"/>
              <a:gd name="adj2" fmla="val 596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 dirty="0" smtClean="0"/>
          </a:p>
          <a:p>
            <a:pPr algn="ctr"/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เนื้อหาที่เราจะเรียนในบทนี้</a:t>
            </a:r>
            <a:endParaRPr lang="th-TH" b="1" dirty="0">
              <a:latin typeface="05_ZZ Death Note 1.0" pitchFamily="2" charset="0"/>
              <a:cs typeface="05_ZZ Death Note 1.0" pitchFamily="2" charset="0"/>
            </a:endParaRPr>
          </a:p>
          <a:p>
            <a:pPr algn="ctr"/>
            <a:endParaRPr lang="th-TH" dirty="0"/>
          </a:p>
        </p:txBody>
      </p:sp>
      <p:sp>
        <p:nvSpPr>
          <p:cNvPr id="9" name="คำบรรยายภาพแบบเมฆ 8"/>
          <p:cNvSpPr/>
          <p:nvPr/>
        </p:nvSpPr>
        <p:spPr>
          <a:xfrm>
            <a:off x="1178171" y="2132856"/>
            <a:ext cx="5554069" cy="2376264"/>
          </a:xfrm>
          <a:prstGeom prst="cloudCallout">
            <a:avLst>
              <a:gd name="adj1" fmla="val 55996"/>
              <a:gd name="adj2" fmla="val -317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 dirty="0" smtClean="0"/>
          </a:p>
          <a:p>
            <a:pPr marL="514350" indent="-514350" algn="ctr">
              <a:buAutoNum type="arabicPeriod"/>
            </a:pPr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การแพร่ (</a:t>
            </a:r>
            <a:r>
              <a:rPr lang="en-US" b="1" dirty="0" smtClean="0">
                <a:latin typeface="05_ZZ Death Note 1.0" pitchFamily="2" charset="0"/>
                <a:cs typeface="05_ZZ Death Note 1.0" pitchFamily="2" charset="0"/>
              </a:rPr>
              <a:t>Diffusion)</a:t>
            </a:r>
            <a:endParaRPr lang="th-TH" b="1" dirty="0" smtClean="0">
              <a:latin typeface="05_ZZ Death Note 1.0" pitchFamily="2" charset="0"/>
              <a:cs typeface="05_ZZ Death Note 1.0" pitchFamily="2" charset="0"/>
            </a:endParaRPr>
          </a:p>
          <a:p>
            <a:pPr marL="514350" indent="-514350" algn="ctr">
              <a:buAutoNum type="arabicPeriod"/>
            </a:pPr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การ</a:t>
            </a:r>
            <a:r>
              <a:rPr lang="th-TH" b="1" dirty="0" err="1" smtClean="0">
                <a:latin typeface="05_ZZ Death Note 1.0" pitchFamily="2" charset="0"/>
                <a:cs typeface="05_ZZ Death Note 1.0" pitchFamily="2" charset="0"/>
              </a:rPr>
              <a:t>ออสโมซิส</a:t>
            </a:r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 (</a:t>
            </a:r>
            <a:r>
              <a:rPr lang="en-US" b="1" dirty="0" err="1" smtClean="0">
                <a:latin typeface="05_ZZ Death Note 1.0" pitchFamily="2" charset="0"/>
                <a:cs typeface="05_ZZ Death Note 1.0" pitchFamily="2" charset="0"/>
              </a:rPr>
              <a:t>Osmssis</a:t>
            </a:r>
            <a:r>
              <a:rPr lang="en-US" b="1" dirty="0" smtClean="0">
                <a:latin typeface="05_ZZ Death Note 1.0" pitchFamily="2" charset="0"/>
                <a:cs typeface="05_ZZ Death Note 1.0" pitchFamily="2" charset="0"/>
              </a:rPr>
              <a:t>)</a:t>
            </a:r>
            <a:endParaRPr lang="th-TH" b="1" dirty="0" smtClean="0">
              <a:latin typeface="05_ZZ Death Note 1.0" pitchFamily="2" charset="0"/>
              <a:cs typeface="05_ZZ Death Note 1.0" pitchFamily="2" charset="0"/>
            </a:endParaRPr>
          </a:p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12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180528" y="-243408"/>
            <a:ext cx="9144000" cy="72900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192689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/>
              <a:t>จุดประสงค์การเรียนรู้</a:t>
            </a:r>
            <a:r>
              <a:rPr lang="en-US" b="1" dirty="0" smtClean="0"/>
              <a:t> </a:t>
            </a:r>
            <a:endParaRPr lang="th-TH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02013" y="1487885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3600" b="1" dirty="0" smtClean="0">
                <a:solidFill>
                  <a:srgbClr val="FF0000"/>
                </a:solidFill>
              </a:rPr>
              <a:t>อธิบายกระบวนการ</a:t>
            </a:r>
            <a:r>
              <a:rPr lang="th-TH" sz="3600" b="1" dirty="0" smtClean="0">
                <a:solidFill>
                  <a:srgbClr val="FF0000"/>
                </a:solidFill>
              </a:rPr>
              <a:t>แพร่และ</a:t>
            </a:r>
            <a:r>
              <a:rPr lang="th-TH" sz="3600" b="1" dirty="0" smtClean="0">
                <a:solidFill>
                  <a:srgbClr val="FF0000"/>
                </a:solidFill>
              </a:rPr>
              <a:t>การ</a:t>
            </a:r>
            <a:r>
              <a:rPr lang="th-TH" sz="3600" b="1" dirty="0" err="1" smtClean="0">
                <a:solidFill>
                  <a:srgbClr val="FF0000"/>
                </a:solidFill>
              </a:rPr>
              <a:t>ออสโมซิส</a:t>
            </a:r>
            <a:r>
              <a:rPr lang="th-TH" sz="3600" b="1" dirty="0" smtClean="0">
                <a:solidFill>
                  <a:srgbClr val="FF0000"/>
                </a:solidFill>
              </a:rPr>
              <a:t>ในการนำสารเข้าและอกจากเซลล์ได้</a:t>
            </a:r>
          </a:p>
          <a:p>
            <a:pPr marL="514350" indent="-514350">
              <a:buAutoNum type="arabicPeriod"/>
            </a:pPr>
            <a:r>
              <a:rPr lang="th-TH" sz="3600" b="1" dirty="0" smtClean="0">
                <a:solidFill>
                  <a:srgbClr val="FF0000"/>
                </a:solidFill>
              </a:rPr>
              <a:t>ยกตัวอย่างการแพร่และการ</a:t>
            </a:r>
            <a:r>
              <a:rPr lang="th-TH" sz="3600" b="1" dirty="0" err="1" smtClean="0">
                <a:solidFill>
                  <a:srgbClr val="FF0000"/>
                </a:solidFill>
              </a:rPr>
              <a:t>ออสโมซิสในชึวิต</a:t>
            </a:r>
            <a:endParaRPr lang="th-TH" sz="3600" b="1" dirty="0" smtClean="0">
              <a:solidFill>
                <a:srgbClr val="FF0000"/>
              </a:solidFill>
            </a:endParaRPr>
          </a:p>
          <a:p>
            <a:r>
              <a:rPr lang="th-TH" sz="3600" b="1" dirty="0" smtClean="0">
                <a:solidFill>
                  <a:srgbClr val="FF0000"/>
                </a:solidFill>
              </a:rPr>
              <a:t>ประจำวันได้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3. </a:t>
            </a:r>
            <a:r>
              <a:rPr lang="th-TH" sz="3600" b="1" dirty="0" smtClean="0">
                <a:solidFill>
                  <a:srgbClr val="FF0000"/>
                </a:solidFill>
              </a:rPr>
              <a:t>เปรียบเทียบ</a:t>
            </a:r>
            <a:r>
              <a:rPr lang="th-TH" sz="3600" b="1" dirty="0">
                <a:solidFill>
                  <a:srgbClr val="FF0000"/>
                </a:solidFill>
              </a:rPr>
              <a:t>ความแตกต่างระหว่างการแพร่และ</a:t>
            </a:r>
            <a:r>
              <a:rPr lang="th-TH" sz="3600" b="1" dirty="0" err="1">
                <a:solidFill>
                  <a:srgbClr val="FF0000"/>
                </a:solidFill>
              </a:rPr>
              <a:t>ออสโมซิส</a:t>
            </a:r>
            <a:r>
              <a:rPr lang="th-TH" sz="3600" b="1" dirty="0">
                <a:solidFill>
                  <a:srgbClr val="FF0000"/>
                </a:solidFill>
              </a:rPr>
              <a:t>ได้</a:t>
            </a:r>
            <a:endParaRPr lang="th-TH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19745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2119905" cy="238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1203883" y="1340767"/>
            <a:ext cx="6696744" cy="27749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ส่วนใดของเซลล์ที่ทำหน้าควบคุมการเข้าออกของสารภายในเซลล์</a:t>
            </a:r>
          </a:p>
          <a:p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ตอบ.....................................(เยื่อหุ้มเซลล์)</a:t>
            </a:r>
          </a:p>
          <a:p>
            <a:r>
              <a:rPr lang="th-TH" b="1" dirty="0" smtClean="0">
                <a:latin typeface="05_ZZ Death Note 1.0" pitchFamily="2" charset="0"/>
                <a:cs typeface="05_ZZ Death Note 1.0" pitchFamily="2" charset="0"/>
              </a:rPr>
              <a:t>แล้วสารเข้าออกเซลล์โดยวิธีใด  ...  </a:t>
            </a:r>
            <a:endParaRPr lang="th-TH" b="1" dirty="0">
              <a:latin typeface="05_ZZ Death Note 1.0" pitchFamily="2" charset="0"/>
              <a:cs typeface="05_ZZ Death Note 1.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2119905" cy="238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คำบรรยายภาพแบบสี่เหลี่ยมมุมมน 1"/>
          <p:cNvSpPr/>
          <p:nvPr/>
        </p:nvSpPr>
        <p:spPr>
          <a:xfrm>
            <a:off x="3185956" y="1196752"/>
            <a:ext cx="5040560" cy="2520280"/>
          </a:xfrm>
          <a:prstGeom prst="wedgeRoundRectCallout">
            <a:avLst>
              <a:gd name="adj1" fmla="val -61551"/>
              <a:gd name="adj2" fmla="val 5195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การแพร่ (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Diffusion)</a:t>
            </a:r>
            <a:endParaRPr lang="th-TH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3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32240" y="1731221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41687"/>
            <a:ext cx="5040560" cy="372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คำบรรยายภาพแบบเมฆ 1"/>
          <p:cNvSpPr/>
          <p:nvPr/>
        </p:nvSpPr>
        <p:spPr>
          <a:xfrm>
            <a:off x="5220072" y="908720"/>
            <a:ext cx="2736304" cy="1008112"/>
          </a:xfrm>
          <a:prstGeom prst="cloudCallout">
            <a:avLst>
              <a:gd name="adj1" fmla="val 35769"/>
              <a:gd name="adj2" fmla="val 530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สังเกตสีด่างทับทิมครับ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747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180528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6612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760132" y="1412776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03592"/>
            <a:ext cx="5112568" cy="383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34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493" y="30413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558924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ผู้สอน  ครูรัชนี  เปาะ</a:t>
            </a:r>
            <a:r>
              <a:rPr lang="th-TH" b="1" dirty="0" err="1" smtClean="0"/>
              <a:t>ศิริ</a:t>
            </a:r>
            <a:endParaRPr lang="th-TH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948264" y="1412776"/>
            <a:ext cx="1944216" cy="34563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คำบรรยายภาพแบบเมฆ 1"/>
          <p:cNvSpPr/>
          <p:nvPr/>
        </p:nvSpPr>
        <p:spPr>
          <a:xfrm>
            <a:off x="4147445" y="980728"/>
            <a:ext cx="2800819" cy="1512168"/>
          </a:xfrm>
          <a:prstGeom prst="cloudCallout">
            <a:avLst>
              <a:gd name="adj1" fmla="val 44957"/>
              <a:gd name="adj2" fmla="val 515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สรุปการแพร่ครับ</a:t>
            </a:r>
            <a:endParaRPr lang="th-TH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3345"/>
            <a:ext cx="6483196" cy="326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3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451</Words>
  <Application>Microsoft Office PowerPoint</Application>
  <PresentationFormat>นำเสนอทางหน้าจอ (4:3)</PresentationFormat>
  <Paragraphs>72</Paragraphs>
  <Slides>26</Slides>
  <Notes>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26</vt:i4>
      </vt:variant>
    </vt:vector>
  </HeadingPairs>
  <TitlesOfParts>
    <vt:vector size="27" baseType="lpstr">
      <vt:lpstr>ชุดรูปแบบของ Office</vt:lpstr>
      <vt:lpstr>งานนำเสนอ PowerPoint</vt:lpstr>
      <vt:lpstr> บทที่  2 การลำเลียงสารเข้าออกเซลล์</vt:lpstr>
      <vt:lpstr>งานนำเสนอ PowerPoint</vt:lpstr>
      <vt:lpstr>จุดประสงค์การเรียนรู้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Aspire</dc:creator>
  <cp:lastModifiedBy>Aspire</cp:lastModifiedBy>
  <cp:revision>114</cp:revision>
  <dcterms:created xsi:type="dcterms:W3CDTF">2021-05-27T14:48:45Z</dcterms:created>
  <dcterms:modified xsi:type="dcterms:W3CDTF">2021-08-30T01:37:41Z</dcterms:modified>
</cp:coreProperties>
</file>