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1" r:id="rId5"/>
    <p:sldId id="265" r:id="rId6"/>
    <p:sldId id="269" r:id="rId7"/>
    <p:sldId id="270" r:id="rId8"/>
    <p:sldId id="289" r:id="rId9"/>
    <p:sldId id="271" r:id="rId10"/>
    <p:sldId id="290" r:id="rId11"/>
    <p:sldId id="285" r:id="rId12"/>
    <p:sldId id="286" r:id="rId13"/>
    <p:sldId id="28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1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2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97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3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9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64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57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8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96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25EE-3EE4-4CE3-BDF7-63B3FAF2ED75}" type="datetimeFigureOut">
              <a:rPr lang="th-TH" smtClean="0"/>
              <a:t>04/07/64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8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-36157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37507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6804603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รายวิชา วิทยาศาสตร์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รหัสวิชา ว21101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ชั้น</a:t>
            </a:r>
            <a:r>
              <a:rPr lang="th-TH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มัธยมศึกษาปีที่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หน่วยที่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เรื่อง  สารบริสุทธิ์</a:t>
            </a:r>
            <a:endParaRPr lang="th-TH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สรุปผลการทดลอง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0188"/>
            <a:ext cx="8496944" cy="495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6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79512" y="70907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2464" y="1512491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สรุปผลการทดลอง</a:t>
            </a:r>
          </a:p>
          <a:p>
            <a:r>
              <a:rPr lang="th-TH" b="1" dirty="0"/>
              <a:t>จุดหลอมเหลวของ</a:t>
            </a:r>
            <a:r>
              <a:rPr lang="th-TH" b="1" dirty="0" err="1"/>
              <a:t>แนฟทาลีน</a:t>
            </a:r>
            <a:r>
              <a:rPr lang="th-TH" b="1" dirty="0"/>
              <a:t>ทั้ง 3 ครั้งมีค่าใกล้เคียงกัน </a:t>
            </a:r>
            <a:r>
              <a:rPr lang="th-TH" b="1" dirty="0" err="1"/>
              <a:t>แนฟทาลีน</a:t>
            </a:r>
            <a:r>
              <a:rPr lang="th-TH" b="1" dirty="0" smtClean="0"/>
              <a:t>ซึ่ง เป็น</a:t>
            </a:r>
            <a:r>
              <a:rPr lang="th-TH" b="1" dirty="0"/>
              <a:t>สารบริสุทธิ์ไม่ได้หลอมเหลวจนหมดที่อุณหภูมิเดียวกัน และมีช่วงอุณหภูมิที่หลอมเหลวค่อนข้างแคบ ส่วนกรดเบนโซอิก</a:t>
            </a:r>
          </a:p>
          <a:p>
            <a:r>
              <a:rPr lang="th-TH" b="1" dirty="0" err="1"/>
              <a:t>ในแนฟทาลีน</a:t>
            </a:r>
            <a:r>
              <a:rPr lang="th-TH" b="1" dirty="0"/>
              <a:t>มีช่วงอุณหภูมิที่หลอมเหลวค่อนข้างกว้าง และจุดหลอมเหลวไม่คงที่ขึ้นอยู่กับอัตราส่วนของสารผสมนั้น ๆ</a:t>
            </a:r>
            <a:endParaRPr 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33819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324544" y="-99392"/>
            <a:ext cx="9468544" cy="73620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484784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จุด</a:t>
            </a:r>
            <a:r>
              <a:rPr lang="th-TH" b="1" dirty="0" smtClean="0"/>
              <a:t>หลอมเหลว(</a:t>
            </a:r>
            <a:r>
              <a:rPr lang="en-US" b="1" dirty="0"/>
              <a:t>melting point) </a:t>
            </a:r>
            <a:r>
              <a:rPr lang="th-TH" b="1" dirty="0"/>
              <a:t>คือ อุณหภูมิที่ของแข็งเปลี่ยนสถานะเป็นของเหลว ซึ่งสารแต่ละชนิดมีจุดหลอมเหลวแตกต่าง</a:t>
            </a:r>
            <a:r>
              <a:rPr lang="th-TH" b="1" dirty="0" smtClean="0"/>
              <a:t>กันโดยสาร</a:t>
            </a:r>
            <a:r>
              <a:rPr lang="th-TH" b="1" dirty="0"/>
              <a:t>บริสุทธิ์มีจุดหลอมเหลวคงที่ เนื่องจากประกอบด้วยสารเพียงอย่างเดียว </a:t>
            </a:r>
            <a:r>
              <a:rPr lang="th-TH" b="1" dirty="0" err="1"/>
              <a:t>จึงท􀄞ำให้</a:t>
            </a:r>
            <a:r>
              <a:rPr lang="th-TH" b="1" dirty="0"/>
              <a:t>ความร้อนที่ใช้เปลี่ยน</a:t>
            </a:r>
            <a:r>
              <a:rPr lang="th-TH" b="1" dirty="0" smtClean="0"/>
              <a:t>สถานะจาก</a:t>
            </a:r>
            <a:r>
              <a:rPr lang="th-TH" b="1" dirty="0"/>
              <a:t>ของแข็งเป็นของเหลวมีค่าเท่ากัน สังเกตได้จาก</a:t>
            </a:r>
            <a:r>
              <a:rPr lang="th-TH" b="1" dirty="0" err="1"/>
              <a:t>แนฟทาลีน</a:t>
            </a:r>
            <a:r>
              <a:rPr lang="th-TH" b="1" dirty="0"/>
              <a:t>ที่เป็นสารบริสุทธิ์มีช่วงอุณหภูมิที่หลอมเหลวค่อนข้าง</a:t>
            </a:r>
            <a:r>
              <a:rPr lang="th-TH" b="1" dirty="0" smtClean="0"/>
              <a:t>แคบไม่</a:t>
            </a:r>
            <a:r>
              <a:rPr lang="th-TH" b="1" dirty="0"/>
              <a:t>หลอมเหลวหมดที่อุณหภูมิเดียวกันเนื่องจากโดยทั่วไปสารบริสุทธิ์มักอาจมีสิ่งเจือปนอยู่</a:t>
            </a:r>
            <a:r>
              <a:rPr lang="th-TH" b="1" dirty="0" smtClean="0"/>
              <a:t>บ้าง</a:t>
            </a:r>
          </a:p>
        </p:txBody>
      </p:sp>
    </p:spTree>
    <p:extLst>
      <p:ext uri="{BB962C8B-B14F-4D97-AF65-F5344CB8AC3E}">
        <p14:creationId xmlns:p14="http://schemas.microsoft.com/office/powerpoint/2010/main" val="9395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324544" y="-99392"/>
            <a:ext cx="9468544" cy="73620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h-TH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9348" y="1628800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จึงทำให้อุณหภูมิที่สารเริ่มหลอมเหลวและอุณหภูมิที่สารหลอมเหลวหมดไม่เป็นอุณหภูมิเดียวกัน ส่วนสารผสมมีจุดหลอมเหลวไม่คงที่ สังเกตได้จาก</a:t>
            </a:r>
            <a:r>
              <a:rPr lang="th-TH" b="1" dirty="0" smtClean="0"/>
              <a:t>จุดหลอมเหลว</a:t>
            </a:r>
            <a:r>
              <a:rPr lang="th-TH" b="1" dirty="0"/>
              <a:t>ของกรดเบนโซอิก</a:t>
            </a:r>
            <a:r>
              <a:rPr lang="th-TH" b="1" dirty="0" err="1"/>
              <a:t>ในแนฟทาลีน</a:t>
            </a:r>
            <a:r>
              <a:rPr lang="th-TH" b="1" dirty="0"/>
              <a:t>ที่มีอัตราส่วนระหว่างกรดเบนโซอิก</a:t>
            </a:r>
            <a:r>
              <a:rPr lang="th-TH" b="1" dirty="0" err="1"/>
              <a:t>กับแนฟทาลีน</a:t>
            </a:r>
            <a:r>
              <a:rPr lang="th-TH" b="1" dirty="0"/>
              <a:t>แตกต่างกัน จะมี</a:t>
            </a:r>
          </a:p>
          <a:p>
            <a:r>
              <a:rPr lang="th-TH" b="1" dirty="0"/>
              <a:t>จุดหลอมเหลวไม่เท่ากันและมีช่วงอุณหภูมิที่หลอมเหลวกว้าง </a:t>
            </a:r>
            <a:r>
              <a:rPr lang="th-TH" b="1" dirty="0" err="1"/>
              <a:t>เพราะแนฟทาลีน</a:t>
            </a:r>
            <a:r>
              <a:rPr lang="th-TH" b="1" dirty="0"/>
              <a:t>มีกรดเบนโซอิกเจือปนมาก</a:t>
            </a:r>
          </a:p>
        </p:txBody>
      </p:sp>
    </p:spTree>
    <p:extLst>
      <p:ext uri="{BB962C8B-B14F-4D97-AF65-F5344CB8AC3E}">
        <p14:creationId xmlns:p14="http://schemas.microsoft.com/office/powerpoint/2010/main" val="16905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97" y="476672"/>
            <a:ext cx="8229600" cy="18859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6000" b="1" dirty="0" smtClean="0"/>
              <a:t>สารบริสุทธิ์</a:t>
            </a:r>
            <a:br>
              <a:rPr lang="th-TH" sz="6000" b="1" dirty="0" smtClean="0"/>
            </a:br>
            <a:r>
              <a:rPr lang="th-TH" sz="6000" b="1" dirty="0" smtClean="0"/>
              <a:t>จุดเดือดและจุดหลอมเหลว</a:t>
            </a:r>
            <a:endParaRPr lang="th-TH" sz="6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7" y="2996952"/>
            <a:ext cx="8856984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184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0885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9745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192689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จุดประสงค์การเรียนรู้</a:t>
            </a:r>
            <a:r>
              <a:rPr lang="en-US" b="1" dirty="0" smtClean="0"/>
              <a:t> 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555777" y="2857500"/>
            <a:ext cx="590465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/>
              <a:t>1. อธิบายและเปรียบเทียบ จุดเดือด จุดหลอมเหลวของสารบริสุทธิ์ และสารผสม</a:t>
            </a:r>
          </a:p>
        </p:txBody>
      </p:sp>
    </p:spTree>
    <p:extLst>
      <p:ext uri="{BB962C8B-B14F-4D97-AF65-F5344CB8AC3E}">
        <p14:creationId xmlns:p14="http://schemas.microsoft.com/office/powerpoint/2010/main" val="872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939"/>
            <a:ext cx="8208912" cy="600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4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091505" y="2204864"/>
            <a:ext cx="5184576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200" b="1" dirty="0" smtClean="0">
                <a:latin typeface="05_ZZ Death Note 1.0" pitchFamily="2" charset="0"/>
                <a:cs typeface="05_ZZ Death Note 1.0" pitchFamily="2" charset="0"/>
              </a:rPr>
              <a:t>จุดหลอมเหลว</a:t>
            </a:r>
            <a:endParaRPr lang="th-TH" sz="7200" b="1" dirty="0">
              <a:latin typeface="05_ZZ Death Note 1.0" pitchFamily="2" charset="0"/>
              <a:cs typeface="05_ZZ Death Note 1.0" pitchFamily="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13" y="1027003"/>
            <a:ext cx="6739981" cy="11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41568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246521" y="1052736"/>
            <a:ext cx="7007224" cy="32455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3200" b="1" dirty="0" smtClean="0">
              <a:latin typeface="05_ZZ Death Note 1.0" pitchFamily="2" charset="0"/>
              <a:cs typeface="05_ZZ Death Note 1.0" pitchFamily="2" charset="0"/>
            </a:endParaRPr>
          </a:p>
          <a:p>
            <a:endParaRPr lang="th-TH" sz="3200" b="1" dirty="0">
              <a:latin typeface="05_ZZ Death Note 1.0" pitchFamily="2" charset="0"/>
              <a:cs typeface="05_ZZ Death Note 1.0" pitchFamily="2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6748"/>
            <a:ext cx="2088232" cy="159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46" y="2132856"/>
            <a:ext cx="4292267" cy="28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วงรี 1"/>
          <p:cNvSpPr/>
          <p:nvPr/>
        </p:nvSpPr>
        <p:spPr>
          <a:xfrm>
            <a:off x="803970" y="938567"/>
            <a:ext cx="3503612" cy="2520280"/>
          </a:xfrm>
          <a:prstGeom prst="wedgeEllipseCallout">
            <a:avLst>
              <a:gd name="adj1" fmla="val 72885"/>
              <a:gd name="adj2" fmla="val 333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การหลอมเหลวเกิดขึ้นเมื่อสารเปลี่ยน</a:t>
            </a:r>
          </a:p>
          <a:p>
            <a:r>
              <a:rPr lang="th-TH" dirty="0"/>
              <a:t>สถานะจากของแข็งเป็น</a:t>
            </a:r>
            <a:r>
              <a:rPr lang="th-TH" dirty="0" smtClean="0"/>
              <a:t>ของเหลว  ใช่หรือไม่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05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195736" y="1179273"/>
            <a:ext cx="5832648" cy="3401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 smtClean="0">
                <a:latin typeface="05_ZZ Death Note 1.0" pitchFamily="2" charset="0"/>
                <a:cs typeface="05_ZZ Death Note 1.0" pitchFamily="2" charset="0"/>
              </a:rPr>
              <a:t>กิจกรรมที่ </a:t>
            </a:r>
            <a:r>
              <a:rPr lang="en-US" sz="4800" b="1" dirty="0" smtClean="0">
                <a:latin typeface="05_ZZ Death Note 1.0" pitchFamily="2" charset="0"/>
                <a:cs typeface="05_ZZ Death Note 1.0" pitchFamily="2" charset="0"/>
              </a:rPr>
              <a:t>2.2 </a:t>
            </a:r>
            <a:r>
              <a:rPr lang="th-TH" sz="4800" b="1" dirty="0" smtClean="0">
                <a:latin typeface="05_ZZ Death Note 1.0" pitchFamily="2" charset="0"/>
                <a:cs typeface="05_ZZ Death Note 1.0" pitchFamily="2" charset="0"/>
              </a:rPr>
              <a:t>จุดหลอมเหลวของ</a:t>
            </a:r>
            <a:r>
              <a:rPr lang="th-TH" sz="4800" b="1" dirty="0">
                <a:latin typeface="05_ZZ Death Note 1.0" pitchFamily="2" charset="0"/>
                <a:cs typeface="05_ZZ Death Note 1.0" pitchFamily="2" charset="0"/>
              </a:rPr>
              <a:t>สารบริสุทธิ์และสารผสมเป็นอย่างไร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12493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63408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ผลการทดลอง</a:t>
            </a:r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79463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แบบวงรี 4"/>
          <p:cNvSpPr/>
          <p:nvPr/>
        </p:nvSpPr>
        <p:spPr>
          <a:xfrm>
            <a:off x="7343800" y="414246"/>
            <a:ext cx="1800200" cy="1512168"/>
          </a:xfrm>
          <a:prstGeom prst="wedgeEllipseCallout">
            <a:avLst>
              <a:gd name="adj1" fmla="val -128031"/>
              <a:gd name="adj2" fmla="val 899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ช่วงการหลอมเหลว</a:t>
            </a:r>
            <a:endParaRPr lang="th-TH" dirty="0"/>
          </a:p>
        </p:txBody>
      </p:sp>
      <p:sp>
        <p:nvSpPr>
          <p:cNvPr id="8" name="คำบรรยายภาพแบบวงรี 7"/>
          <p:cNvSpPr/>
          <p:nvPr/>
        </p:nvSpPr>
        <p:spPr>
          <a:xfrm>
            <a:off x="7596336" y="2204864"/>
            <a:ext cx="1800200" cy="1512168"/>
          </a:xfrm>
          <a:prstGeom prst="wedgeEllipseCallout">
            <a:avLst>
              <a:gd name="adj1" fmla="val -69541"/>
              <a:gd name="adj2" fmla="val -236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จุดหลอมเหลว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314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700808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กิจกรรมที่ </a:t>
            </a:r>
            <a:r>
              <a:rPr lang="en-US" dirty="0" smtClean="0"/>
              <a:t>2.1  </a:t>
            </a:r>
            <a:r>
              <a:rPr lang="th-TH" dirty="0"/>
              <a:t>เรื่องจุดเดือดของสารบริสุทธิ์และสารผสมเป็น</a:t>
            </a:r>
            <a:r>
              <a:rPr lang="th-TH" dirty="0" smtClean="0"/>
              <a:t>อย่างไร</a:t>
            </a:r>
          </a:p>
          <a:p>
            <a:r>
              <a:rPr lang="th-TH" b="1" dirty="0" smtClean="0"/>
              <a:t>จุดประสงค์</a:t>
            </a:r>
            <a:r>
              <a:rPr lang="th-TH" dirty="0" smtClean="0"/>
              <a:t>  วิเคราะห์</a:t>
            </a:r>
            <a:r>
              <a:rPr lang="th-TH" dirty="0"/>
              <a:t>ข้อมูลสารสนเทศเพื่อเปรียบเทียบช่วงอุณหภูมิที่หลอมเหลวและจุดหลอมเหลว</a:t>
            </a:r>
            <a:r>
              <a:rPr lang="th-TH" dirty="0" smtClean="0"/>
              <a:t>ของ</a:t>
            </a:r>
            <a:r>
              <a:rPr lang="th-TH" dirty="0" err="1" smtClean="0"/>
              <a:t>แนฟ</a:t>
            </a:r>
            <a:r>
              <a:rPr lang="th-TH" dirty="0" err="1"/>
              <a:t>ทาลีน</a:t>
            </a:r>
            <a:r>
              <a:rPr lang="th-TH" dirty="0"/>
              <a:t>และกรดเบนโซ</a:t>
            </a:r>
            <a:r>
              <a:rPr lang="th-TH" dirty="0" smtClean="0"/>
              <a:t>อิก</a:t>
            </a:r>
            <a:r>
              <a:rPr lang="th-TH" dirty="0" err="1" smtClean="0"/>
              <a:t>ในแนฟ</a:t>
            </a:r>
            <a:r>
              <a:rPr lang="th-TH" dirty="0"/>
              <a:t>ทา</a:t>
            </a:r>
            <a:r>
              <a:rPr lang="th-TH" dirty="0" err="1" smtClean="0"/>
              <a:t>ลีน</a:t>
            </a:r>
            <a:endParaRPr lang="th-TH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28738"/>
            <a:ext cx="73818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ดาว 6 แฉก 2"/>
          <p:cNvSpPr/>
          <p:nvPr/>
        </p:nvSpPr>
        <p:spPr>
          <a:xfrm>
            <a:off x="467544" y="476672"/>
            <a:ext cx="1872208" cy="1224136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เคล็ดลับ</a:t>
            </a:r>
            <a:endParaRPr lang="th-TH" dirty="0"/>
          </a:p>
        </p:txBody>
      </p:sp>
      <p:sp>
        <p:nvSpPr>
          <p:cNvPr id="6" name="คำบรรยายภาพแบบวงรี 5"/>
          <p:cNvSpPr/>
          <p:nvPr/>
        </p:nvSpPr>
        <p:spPr>
          <a:xfrm>
            <a:off x="6732240" y="1328738"/>
            <a:ext cx="1800200" cy="1092150"/>
          </a:xfrm>
          <a:prstGeom prst="wedgeEllipseCallout">
            <a:avLst>
              <a:gd name="adj1" fmla="val -99333"/>
              <a:gd name="adj2" fmla="val 510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ตัวเลข</a:t>
            </a:r>
            <a:endParaRPr lang="th-TH" dirty="0"/>
          </a:p>
        </p:txBody>
      </p:sp>
      <p:cxnSp>
        <p:nvCxnSpPr>
          <p:cNvPr id="9" name="ตัวเชื่อมต่อโค้ง 8"/>
          <p:cNvCxnSpPr/>
          <p:nvPr/>
        </p:nvCxnSpPr>
        <p:spPr>
          <a:xfrm flipV="1">
            <a:off x="2843808" y="2492896"/>
            <a:ext cx="2160240" cy="115212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387</Words>
  <Application>Microsoft Office PowerPoint</Application>
  <PresentationFormat>นำเสนอทางหน้าจอ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งานนำเสนอ PowerPoint</vt:lpstr>
      <vt:lpstr>สารบริสุทธิ์ จุดเดือดและจุดหลอมเหลว</vt:lpstr>
      <vt:lpstr>จุดประสงค์การเรียนรู้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ผลการทดลอง</vt:lpstr>
      <vt:lpstr>งานนำเสนอ PowerPoint</vt:lpstr>
      <vt:lpstr>สรุปผลการทดลอง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Aspire</dc:creator>
  <cp:lastModifiedBy>Aspire</cp:lastModifiedBy>
  <cp:revision>56</cp:revision>
  <dcterms:created xsi:type="dcterms:W3CDTF">2021-05-27T14:48:45Z</dcterms:created>
  <dcterms:modified xsi:type="dcterms:W3CDTF">2021-07-04T13:22:10Z</dcterms:modified>
</cp:coreProperties>
</file>